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-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73E17-76B6-4E0A-961E-9891DE909316}" type="datetimeFigureOut">
              <a:rPr lang="en-US" smtClean="0"/>
              <a:t>4/8/2014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7AD10-E8B0-465E-A4D8-CC37E020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9780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73E17-76B6-4E0A-961E-9891DE909316}" type="datetimeFigureOut">
              <a:rPr lang="en-US" smtClean="0"/>
              <a:t>4/8/2014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7AD10-E8B0-465E-A4D8-CC37E020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4330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2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2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73E17-76B6-4E0A-961E-9891DE909316}" type="datetimeFigureOut">
              <a:rPr lang="en-US" smtClean="0"/>
              <a:t>4/8/2014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7AD10-E8B0-465E-A4D8-CC37E020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31369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73E17-76B6-4E0A-961E-9891DE909316}" type="datetimeFigureOut">
              <a:rPr lang="en-US" smtClean="0"/>
              <a:t>4/8/2014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7AD10-E8B0-465E-A4D8-CC37E020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3322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2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7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73E17-76B6-4E0A-961E-9891DE909316}" type="datetimeFigureOut">
              <a:rPr lang="en-US" smtClean="0"/>
              <a:t>4/8/2014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7AD10-E8B0-465E-A4D8-CC37E020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702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73E17-76B6-4E0A-961E-9891DE909316}" type="datetimeFigureOut">
              <a:rPr lang="en-US" smtClean="0"/>
              <a:t>4/8/2014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7AD10-E8B0-465E-A4D8-CC37E020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343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9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2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2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73E17-76B6-4E0A-961E-9891DE909316}" type="datetimeFigureOut">
              <a:rPr lang="en-US" smtClean="0"/>
              <a:t>4/8/2014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7AD10-E8B0-465E-A4D8-CC37E020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7018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73E17-76B6-4E0A-961E-9891DE909316}" type="datetimeFigureOut">
              <a:rPr lang="en-US" smtClean="0"/>
              <a:t>4/8/2014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7AD10-E8B0-465E-A4D8-CC37E020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781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73E17-76B6-4E0A-961E-9891DE909316}" type="datetimeFigureOut">
              <a:rPr lang="en-US" smtClean="0"/>
              <a:t>4/8/2014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7AD10-E8B0-465E-A4D8-CC37E020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253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73E17-76B6-4E0A-961E-9891DE909316}" type="datetimeFigureOut">
              <a:rPr lang="en-US" smtClean="0"/>
              <a:t>4/8/2014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7AD10-E8B0-465E-A4D8-CC37E020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1669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9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373E17-76B6-4E0A-961E-9891DE909316}" type="datetimeFigureOut">
              <a:rPr lang="en-US" smtClean="0"/>
              <a:t>4/8/2014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17AD10-E8B0-465E-A4D8-CC37E020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848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73E17-76B6-4E0A-961E-9891DE909316}" type="datetimeFigureOut">
              <a:rPr lang="en-US" smtClean="0"/>
              <a:t>4/8/2014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17AD10-E8B0-465E-A4D8-CC37E02039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115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Academic Advisor</a:t>
            </a:r>
            <a:br>
              <a:rPr lang="en-US" dirty="0" smtClean="0"/>
            </a:br>
            <a:r>
              <a:rPr lang="en-US" dirty="0" smtClean="0"/>
              <a:t>(A-Square)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9"/>
            <a:ext cx="9144000" cy="2649907"/>
          </a:xfrm>
        </p:spPr>
        <p:txBody>
          <a:bodyPr>
            <a:normAutofit lnSpcReduction="10000"/>
          </a:bodyPr>
          <a:lstStyle/>
          <a:p>
            <a:pPr algn="r"/>
            <a:r>
              <a:rPr lang="en-US" b="1" dirty="0" smtClean="0"/>
              <a:t>Team member: </a:t>
            </a:r>
          </a:p>
          <a:p>
            <a:pPr algn="r"/>
            <a:r>
              <a:rPr lang="en-US" dirty="0" smtClean="0"/>
              <a:t>Szeto Sai Kit </a:t>
            </a:r>
            <a:r>
              <a:rPr lang="en-US" dirty="0" smtClean="0"/>
              <a:t>(SK)</a:t>
            </a:r>
            <a:endParaRPr lang="en-US" dirty="0" smtClean="0"/>
          </a:p>
          <a:p>
            <a:pPr algn="r"/>
            <a:r>
              <a:rPr lang="en-US" dirty="0" smtClean="0"/>
              <a:t>Hsieh Man Yee (Money)</a:t>
            </a:r>
          </a:p>
          <a:p>
            <a:pPr algn="r"/>
            <a:r>
              <a:rPr lang="en-US" dirty="0" smtClean="0"/>
              <a:t>Wong </a:t>
            </a:r>
            <a:r>
              <a:rPr lang="en-US" dirty="0" err="1" smtClean="0"/>
              <a:t>Krit</a:t>
            </a:r>
            <a:r>
              <a:rPr lang="en-US" dirty="0" smtClean="0"/>
              <a:t> (Chris)</a:t>
            </a:r>
          </a:p>
          <a:p>
            <a:pPr algn="r"/>
            <a:r>
              <a:rPr lang="en-US" dirty="0" smtClean="0"/>
              <a:t>Ho </a:t>
            </a:r>
            <a:r>
              <a:rPr lang="en-US" dirty="0" err="1" smtClean="0"/>
              <a:t>Cheuk</a:t>
            </a:r>
            <a:r>
              <a:rPr lang="en-US" dirty="0" smtClean="0"/>
              <a:t> </a:t>
            </a:r>
            <a:r>
              <a:rPr lang="en-US" dirty="0" err="1" smtClean="0"/>
              <a:t>Hei</a:t>
            </a:r>
            <a:r>
              <a:rPr lang="en-US" dirty="0" smtClean="0"/>
              <a:t> (Brian)</a:t>
            </a:r>
          </a:p>
          <a:p>
            <a:pPr algn="r"/>
            <a:r>
              <a:rPr lang="en-US" dirty="0" smtClean="0"/>
              <a:t>Tang </a:t>
            </a:r>
            <a:r>
              <a:rPr lang="en-US" dirty="0" err="1" smtClean="0"/>
              <a:t>Kwong</a:t>
            </a:r>
            <a:r>
              <a:rPr lang="en-US" dirty="0" smtClean="0"/>
              <a:t> </a:t>
            </a:r>
            <a:r>
              <a:rPr lang="en-US" dirty="0" err="1" smtClean="0"/>
              <a:t>Lun</a:t>
            </a:r>
            <a:r>
              <a:rPr lang="en-US" dirty="0" smtClean="0"/>
              <a:t> (Alan)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106" y="2931376"/>
            <a:ext cx="3991232" cy="3991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5272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page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Simple and user friendly</a:t>
            </a:r>
          </a:p>
          <a:p>
            <a:r>
              <a:rPr lang="en-US" dirty="0" smtClean="0"/>
              <a:t>Six </a:t>
            </a:r>
            <a:r>
              <a:rPr lang="en-US" dirty="0" smtClean="0"/>
              <a:t>functions:</a:t>
            </a:r>
            <a:endParaRPr lang="en-US" dirty="0" smtClean="0"/>
          </a:p>
          <a:p>
            <a:pPr lvl="1"/>
            <a:r>
              <a:rPr lang="en-US" dirty="0" smtClean="0"/>
              <a:t>GPA Calculator</a:t>
            </a:r>
          </a:p>
          <a:p>
            <a:pPr lvl="1"/>
            <a:r>
              <a:rPr lang="en-US" dirty="0" smtClean="0"/>
              <a:t>Advisory Study Path</a:t>
            </a:r>
          </a:p>
          <a:p>
            <a:pPr lvl="1"/>
            <a:r>
              <a:rPr lang="en-US" dirty="0" smtClean="0"/>
              <a:t>Exam Count-down</a:t>
            </a:r>
          </a:p>
          <a:p>
            <a:pPr lvl="1"/>
            <a:r>
              <a:rPr lang="en-US" dirty="0" smtClean="0"/>
              <a:t>Study Time Advice</a:t>
            </a:r>
          </a:p>
          <a:p>
            <a:pPr lvl="1"/>
            <a:r>
              <a:rPr lang="en-US" dirty="0" smtClean="0"/>
              <a:t>Chat </a:t>
            </a:r>
            <a:r>
              <a:rPr lang="en-US" dirty="0" smtClean="0"/>
              <a:t>Room</a:t>
            </a:r>
          </a:p>
          <a:p>
            <a:pPr lvl="1"/>
            <a:r>
              <a:rPr lang="en-US" dirty="0" smtClean="0"/>
              <a:t>Psychological </a:t>
            </a:r>
            <a:r>
              <a:rPr lang="en-US" dirty="0" smtClean="0"/>
              <a:t>advising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1908" t="13366" r="62850" b="12366"/>
          <a:stretch/>
        </p:blipFill>
        <p:spPr>
          <a:xfrm>
            <a:off x="6873413" y="74139"/>
            <a:ext cx="3874024" cy="6411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6800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Functions Achieved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12154" t="13329" r="62980" b="12778"/>
          <a:stretch/>
        </p:blipFill>
        <p:spPr>
          <a:xfrm>
            <a:off x="4972265" y="107612"/>
            <a:ext cx="3915327" cy="6544597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3677" y="1430595"/>
            <a:ext cx="10690123" cy="5377002"/>
          </a:xfrm>
        </p:spPr>
        <p:txBody>
          <a:bodyPr>
            <a:normAutofit/>
          </a:bodyPr>
          <a:lstStyle/>
          <a:p>
            <a:r>
              <a:rPr lang="en-US" dirty="0"/>
              <a:t>Advisory Study Path</a:t>
            </a:r>
          </a:p>
          <a:p>
            <a:pPr lvl="1"/>
            <a:r>
              <a:rPr lang="en-US" dirty="0" smtClean="0"/>
              <a:t>Recommended </a:t>
            </a:r>
            <a:r>
              <a:rPr lang="en-US" dirty="0" smtClean="0"/>
              <a:t>one</a:t>
            </a:r>
          </a:p>
          <a:p>
            <a:pPr marL="1142972" lvl="3">
              <a:spcBef>
                <a:spcPts val="1000"/>
              </a:spcBef>
            </a:pPr>
            <a:r>
              <a:rPr lang="en-US" sz="2200" dirty="0" smtClean="0"/>
              <a:t>COMP </a:t>
            </a:r>
            <a:r>
              <a:rPr lang="en-US" sz="2200" dirty="0"/>
              <a:t>&amp; </a:t>
            </a:r>
            <a:r>
              <a:rPr lang="en-US" sz="2200" dirty="0" smtClean="0"/>
              <a:t>CPEG </a:t>
            </a:r>
            <a:r>
              <a:rPr lang="en-US" sz="2200" dirty="0"/>
              <a:t>Students</a:t>
            </a:r>
          </a:p>
          <a:p>
            <a:pPr marL="1142972" lvl="3">
              <a:spcBef>
                <a:spcPts val="1000"/>
              </a:spcBef>
            </a:pPr>
            <a:r>
              <a:rPr lang="en-US" sz="2200" dirty="0"/>
              <a:t>Studied Pure </a:t>
            </a:r>
            <a:r>
              <a:rPr lang="en-US" sz="2200" dirty="0" err="1" smtClean="0"/>
              <a:t>Maths</a:t>
            </a:r>
            <a:r>
              <a:rPr lang="en-US" sz="2200" dirty="0" smtClean="0"/>
              <a:t> or </a:t>
            </a:r>
            <a:r>
              <a:rPr lang="en-US" sz="2200" dirty="0"/>
              <a:t>not</a:t>
            </a:r>
          </a:p>
          <a:p>
            <a:pPr marL="685782" lvl="2">
              <a:spcBef>
                <a:spcPts val="1000"/>
              </a:spcBef>
            </a:pPr>
            <a:r>
              <a:rPr lang="en-US" sz="2400" dirty="0"/>
              <a:t>Advanced</a:t>
            </a:r>
            <a:r>
              <a:rPr lang="en-US" sz="2400" b="1" dirty="0" smtClean="0"/>
              <a:t> </a:t>
            </a:r>
            <a:r>
              <a:rPr lang="en-US" sz="2400" dirty="0"/>
              <a:t>one</a:t>
            </a:r>
          </a:p>
          <a:p>
            <a:pPr marL="1142972" lvl="3">
              <a:spcBef>
                <a:spcPts val="1000"/>
              </a:spcBef>
            </a:pPr>
            <a:r>
              <a:rPr lang="en-US" sz="2200" dirty="0"/>
              <a:t>Input information</a:t>
            </a:r>
          </a:p>
          <a:p>
            <a:pPr marL="1142972" lvl="3">
              <a:spcBef>
                <a:spcPts val="1000"/>
              </a:spcBef>
            </a:pPr>
            <a:r>
              <a:rPr lang="en-US" sz="2200" dirty="0"/>
              <a:t>Choose Passed Courses</a:t>
            </a:r>
          </a:p>
          <a:p>
            <a:pPr marL="1142972" lvl="3">
              <a:spcBef>
                <a:spcPts val="1000"/>
              </a:spcBef>
            </a:pPr>
            <a:r>
              <a:rPr lang="en-US" sz="2200" dirty="0"/>
              <a:t>Generate automatically</a:t>
            </a:r>
          </a:p>
          <a:p>
            <a:pPr marL="685782" lvl="2">
              <a:spcBef>
                <a:spcPts val="1000"/>
              </a:spcBef>
            </a:pPr>
            <a:r>
              <a:rPr lang="en-US" sz="2400" dirty="0"/>
              <a:t>Output</a:t>
            </a:r>
          </a:p>
          <a:p>
            <a:pPr marL="1142972" lvl="3">
              <a:spcBef>
                <a:spcPts val="1000"/>
              </a:spcBef>
            </a:pPr>
            <a:r>
              <a:rPr lang="en-US" sz="2200" dirty="0"/>
              <a:t>Credit needed next Semester</a:t>
            </a:r>
          </a:p>
          <a:p>
            <a:pPr marL="1142972" lvl="3">
              <a:spcBef>
                <a:spcPts val="1000"/>
              </a:spcBef>
            </a:pPr>
            <a:r>
              <a:rPr lang="en-US" sz="2200" dirty="0"/>
              <a:t>Required : Must add</a:t>
            </a:r>
          </a:p>
          <a:p>
            <a:pPr marL="1142972" lvl="3">
              <a:spcBef>
                <a:spcPts val="1000"/>
              </a:spcBef>
            </a:pPr>
            <a:r>
              <a:rPr lang="en-US" sz="2200" dirty="0"/>
              <a:t>Additional : Suggestion</a:t>
            </a:r>
          </a:p>
          <a:p>
            <a:pPr marL="228594" lvl="1">
              <a:spcBef>
                <a:spcPts val="1000"/>
              </a:spcBef>
            </a:pPr>
            <a:endParaRPr lang="en-US" sz="2800" dirty="0"/>
          </a:p>
          <a:p>
            <a:pPr marL="228594" lvl="1">
              <a:spcBef>
                <a:spcPts val="1000"/>
              </a:spcBef>
            </a:pPr>
            <a:endParaRPr lang="en-US" dirty="0" smtClean="0"/>
          </a:p>
          <a:p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6096001" y="405055"/>
            <a:ext cx="3510116" cy="5949713"/>
            <a:chOff x="6096001" y="405055"/>
            <a:chExt cx="3510116" cy="5949713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/>
            <a:srcRect l="12072" t="14036" r="63655" b="12821"/>
            <a:stretch/>
          </p:blipFill>
          <p:spPr>
            <a:xfrm>
              <a:off x="6096001" y="405055"/>
              <a:ext cx="3510116" cy="5949713"/>
            </a:xfrm>
            <a:prstGeom prst="rect">
              <a:avLst/>
            </a:prstGeom>
          </p:spPr>
        </p:pic>
        <p:sp>
          <p:nvSpPr>
            <p:cNvPr id="4" name="Rectangle 3"/>
            <p:cNvSpPr/>
            <p:nvPr/>
          </p:nvSpPr>
          <p:spPr>
            <a:xfrm>
              <a:off x="6140825" y="6067092"/>
              <a:ext cx="683740" cy="275244"/>
            </a:xfrm>
            <a:prstGeom prst="rect">
              <a:avLst/>
            </a:prstGeom>
            <a:ln>
              <a:noFill/>
            </a:ln>
            <a:effectLst>
              <a:softEdge rad="31750"/>
            </a:effectLst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>
                  <a:solidFill>
                    <a:schemeClr val="tx1"/>
                  </a:solidFill>
                </a:rPr>
                <a:t>Next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12120" t="13806" r="63128" b="12843"/>
          <a:stretch/>
        </p:blipFill>
        <p:spPr>
          <a:xfrm>
            <a:off x="7094301" y="560443"/>
            <a:ext cx="3777828" cy="629756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5"/>
          <a:srcRect l="12044" t="14398" r="63039" b="12571"/>
          <a:stretch/>
        </p:blipFill>
        <p:spPr>
          <a:xfrm>
            <a:off x="5454069" y="2"/>
            <a:ext cx="4431823" cy="7306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428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 Achieved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 Count Down</a:t>
            </a:r>
          </a:p>
          <a:p>
            <a:pPr lvl="1"/>
            <a:r>
              <a:rPr lang="en-US" dirty="0" smtClean="0"/>
              <a:t>Add Course</a:t>
            </a:r>
          </a:p>
          <a:p>
            <a:pPr lvl="1"/>
            <a:r>
              <a:rPr lang="en-US" dirty="0" smtClean="0"/>
              <a:t>Notifications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2146" t="13533" r="62914" b="12666"/>
          <a:stretch/>
        </p:blipFill>
        <p:spPr>
          <a:xfrm>
            <a:off x="5603099" y="74140"/>
            <a:ext cx="4025119" cy="67000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05" t="3784" r="1699" b="1622"/>
          <a:stretch/>
        </p:blipFill>
        <p:spPr>
          <a:xfrm>
            <a:off x="4361934" y="180511"/>
            <a:ext cx="3904735" cy="64872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1" t="3063" r="2290" b="1802"/>
          <a:stretch/>
        </p:blipFill>
        <p:spPr>
          <a:xfrm>
            <a:off x="6351558" y="365129"/>
            <a:ext cx="5191772" cy="87024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788268" y="3764692"/>
            <a:ext cx="289971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 smtClean="0"/>
              <a:t>GPA Calculator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Input data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 smtClean="0"/>
              <a:t>Generate GPA</a:t>
            </a:r>
          </a:p>
          <a:p>
            <a:endParaRPr lang="en-US" sz="24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1" t="2883" r="3501" b="1622"/>
          <a:stretch/>
        </p:blipFill>
        <p:spPr>
          <a:xfrm>
            <a:off x="4620735" y="0"/>
            <a:ext cx="3913516" cy="666933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9" t="3063" r="2290" b="1622"/>
          <a:stretch/>
        </p:blipFill>
        <p:spPr>
          <a:xfrm>
            <a:off x="6314301" y="-234779"/>
            <a:ext cx="3855308" cy="653672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6" t="3243" r="1987" b="1802"/>
          <a:stretch/>
        </p:blipFill>
        <p:spPr>
          <a:xfrm>
            <a:off x="7344509" y="74140"/>
            <a:ext cx="4431526" cy="7437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903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progress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2979176"/>
            <a:ext cx="384932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latin typeface="+mj-lt"/>
              </a:rPr>
              <a:t>Challenges</a:t>
            </a:r>
            <a:endParaRPr lang="en-US" sz="4400" dirty="0">
              <a:latin typeface="+mj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73395" y="1238866"/>
            <a:ext cx="881315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Study Time Advice </a:t>
            </a:r>
            <a:r>
              <a:rPr lang="en-US" sz="2800" dirty="0" smtClean="0"/>
              <a:t>		: </a:t>
            </a:r>
            <a:r>
              <a:rPr lang="en-US" sz="2800" dirty="0"/>
              <a:t>Study schedules planning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Chat Room </a:t>
            </a:r>
            <a:r>
              <a:rPr lang="en-US" sz="2800" dirty="0" smtClean="0"/>
              <a:t>			: </a:t>
            </a:r>
            <a:r>
              <a:rPr lang="en-US" sz="2800" dirty="0"/>
              <a:t>Advise from mentors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Psychological Advising </a:t>
            </a:r>
            <a:r>
              <a:rPr lang="en-US" sz="2800" dirty="0" smtClean="0"/>
              <a:t>	: </a:t>
            </a:r>
            <a:r>
              <a:rPr lang="en-US" sz="2800" dirty="0"/>
              <a:t>Emergency needed</a:t>
            </a:r>
            <a:endParaRPr 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973395" y="3912348"/>
            <a:ext cx="7734040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Unfamiliar with the Android Developing process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Time management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Workload from other </a:t>
            </a:r>
            <a:r>
              <a:rPr lang="en-US" sz="2800" dirty="0" smtClean="0"/>
              <a:t>midterms </a:t>
            </a:r>
            <a:r>
              <a:rPr lang="en-US" sz="2800" dirty="0"/>
              <a:t>and assignments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/>
              <a:t>Make a high quality application for UST students</a:t>
            </a:r>
            <a:endParaRPr lang="en-US" sz="2800" dirty="0"/>
          </a:p>
        </p:txBody>
      </p:sp>
      <p:grpSp>
        <p:nvGrpSpPr>
          <p:cNvPr id="23" name="Group 22"/>
          <p:cNvGrpSpPr/>
          <p:nvPr/>
        </p:nvGrpSpPr>
        <p:grpSpPr>
          <a:xfrm>
            <a:off x="973393" y="36142"/>
            <a:ext cx="7814187" cy="6725265"/>
            <a:chOff x="782279" y="-356045"/>
            <a:chExt cx="7446707" cy="7439879"/>
          </a:xfrm>
        </p:grpSpPr>
        <p:pic>
          <p:nvPicPr>
            <p:cNvPr id="24" name="Picture 23"/>
            <p:cNvPicPr>
              <a:picLocks noChangeAspect="1"/>
            </p:cNvPicPr>
            <p:nvPr/>
          </p:nvPicPr>
          <p:blipFill rotWithShape="1">
            <a:blip r:embed="rId2"/>
            <a:srcRect l="23642" t="8065" r="26570" b="3505"/>
            <a:stretch/>
          </p:blipFill>
          <p:spPr>
            <a:xfrm>
              <a:off x="782279" y="-356045"/>
              <a:ext cx="7446707" cy="7439879"/>
            </a:xfrm>
            <a:prstGeom prst="rect">
              <a:avLst/>
            </a:prstGeom>
          </p:spPr>
        </p:pic>
        <p:sp>
          <p:nvSpPr>
            <p:cNvPr id="25" name="Frame 24"/>
            <p:cNvSpPr/>
            <p:nvPr/>
          </p:nvSpPr>
          <p:spPr>
            <a:xfrm>
              <a:off x="7079226" y="-280219"/>
              <a:ext cx="604684" cy="7315200"/>
            </a:xfrm>
            <a:prstGeom prst="fram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6021259" y="225291"/>
              <a:ext cx="844651" cy="4085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Week 6</a:t>
              </a:r>
              <a:endParaRPr lang="en-US" dirty="0">
                <a:solidFill>
                  <a:srgbClr val="FF0000"/>
                </a:solidFill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2273644" y="-49427"/>
            <a:ext cx="8729557" cy="6951595"/>
            <a:chOff x="1989371" y="104684"/>
            <a:chExt cx="8114270" cy="6736973"/>
          </a:xfrm>
        </p:grpSpPr>
        <p:grpSp>
          <p:nvGrpSpPr>
            <p:cNvPr id="28" name="Group 27"/>
            <p:cNvGrpSpPr/>
            <p:nvPr/>
          </p:nvGrpSpPr>
          <p:grpSpPr>
            <a:xfrm>
              <a:off x="1989371" y="154292"/>
              <a:ext cx="8048367" cy="6612562"/>
              <a:chOff x="1524756" y="2147235"/>
              <a:chExt cx="5084413" cy="3930706"/>
            </a:xfrm>
          </p:grpSpPr>
          <p:pic>
            <p:nvPicPr>
              <p:cNvPr id="31" name="Picture 30"/>
              <p:cNvPicPr>
                <a:picLocks noChangeAspect="1"/>
              </p:cNvPicPr>
              <p:nvPr/>
            </p:nvPicPr>
            <p:blipFill rotWithShape="1">
              <a:blip r:embed="rId3"/>
              <a:srcRect l="24581" t="8059" r="27625" b="15953"/>
              <a:stretch/>
            </p:blipFill>
            <p:spPr>
              <a:xfrm>
                <a:off x="1524756" y="2158314"/>
                <a:ext cx="4370324" cy="3908548"/>
              </a:xfrm>
              <a:prstGeom prst="rect">
                <a:avLst/>
              </a:prstGeom>
            </p:spPr>
          </p:pic>
          <p:pic>
            <p:nvPicPr>
              <p:cNvPr id="32" name="Picture 31"/>
              <p:cNvPicPr>
                <a:picLocks noChangeAspect="1"/>
              </p:cNvPicPr>
              <p:nvPr/>
            </p:nvPicPr>
            <p:blipFill rotWithShape="1">
              <a:blip r:embed="rId4"/>
              <a:srcRect l="24698" t="7941" r="29301" b="15652"/>
              <a:stretch/>
            </p:blipFill>
            <p:spPr>
              <a:xfrm>
                <a:off x="2402096" y="2147235"/>
                <a:ext cx="4207073" cy="3930706"/>
              </a:xfrm>
              <a:prstGeom prst="rect">
                <a:avLst/>
              </a:prstGeom>
            </p:spPr>
          </p:pic>
        </p:grpSp>
        <p:sp>
          <p:nvSpPr>
            <p:cNvPr id="29" name="TextBox 28"/>
            <p:cNvSpPr txBox="1"/>
            <p:nvPr/>
          </p:nvSpPr>
          <p:spPr>
            <a:xfrm>
              <a:off x="6004353" y="929152"/>
              <a:ext cx="2947555" cy="3579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</a:rPr>
                <a:t>Proposed to Finish all in Week 9</a:t>
              </a:r>
              <a:endParaRPr lang="en-US" dirty="0">
                <a:solidFill>
                  <a:srgbClr val="FF0000"/>
                </a:solidFill>
              </a:endParaRPr>
            </a:p>
          </p:txBody>
        </p:sp>
        <p:sp>
          <p:nvSpPr>
            <p:cNvPr id="30" name="Frame 29"/>
            <p:cNvSpPr/>
            <p:nvPr/>
          </p:nvSpPr>
          <p:spPr>
            <a:xfrm>
              <a:off x="9559944" y="104684"/>
              <a:ext cx="543697" cy="6736973"/>
            </a:xfrm>
            <a:prstGeom prst="fram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1220378" y="104685"/>
            <a:ext cx="10133422" cy="6155607"/>
            <a:chOff x="5014449" y="0"/>
            <a:chExt cx="6725267" cy="4085303"/>
          </a:xfrm>
        </p:grpSpPr>
        <p:grpSp>
          <p:nvGrpSpPr>
            <p:cNvPr id="34" name="Group 33"/>
            <p:cNvGrpSpPr/>
            <p:nvPr/>
          </p:nvGrpSpPr>
          <p:grpSpPr>
            <a:xfrm>
              <a:off x="5014449" y="0"/>
              <a:ext cx="6725267" cy="4085303"/>
              <a:chOff x="5014449" y="0"/>
              <a:chExt cx="6725267" cy="4085303"/>
            </a:xfrm>
          </p:grpSpPr>
          <p:pic>
            <p:nvPicPr>
              <p:cNvPr id="36" name="Picture 35"/>
              <p:cNvPicPr>
                <a:picLocks noChangeAspect="1"/>
              </p:cNvPicPr>
              <p:nvPr/>
            </p:nvPicPr>
            <p:blipFill rotWithShape="1">
              <a:blip r:embed="rId5"/>
              <a:srcRect l="24085" t="39940" r="39141" b="20347"/>
              <a:stretch/>
            </p:blipFill>
            <p:spPr>
              <a:xfrm>
                <a:off x="5014449" y="0"/>
                <a:ext cx="6725267" cy="4085303"/>
              </a:xfrm>
              <a:prstGeom prst="rect">
                <a:avLst/>
              </a:prstGeom>
            </p:spPr>
          </p:pic>
          <p:sp>
            <p:nvSpPr>
              <p:cNvPr id="37" name="TextBox 36"/>
              <p:cNvSpPr txBox="1"/>
              <p:nvPr/>
            </p:nvSpPr>
            <p:spPr>
              <a:xfrm>
                <a:off x="5220929" y="121027"/>
                <a:ext cx="151503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Start from 3/3</a:t>
                </a:r>
                <a:endParaRPr lang="en-US" dirty="0"/>
              </a:p>
            </p:txBody>
          </p:sp>
        </p:grpSp>
        <p:sp>
          <p:nvSpPr>
            <p:cNvPr id="35" name="Donut 34"/>
            <p:cNvSpPr/>
            <p:nvPr/>
          </p:nvSpPr>
          <p:spPr>
            <a:xfrm>
              <a:off x="9114503" y="3363895"/>
              <a:ext cx="383459" cy="384721"/>
            </a:xfrm>
            <a:prstGeom prst="donut">
              <a:avLst/>
            </a:prstGeom>
            <a:solidFill>
              <a:srgbClr val="FF0000"/>
            </a:solidFill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b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317980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131</TotalTime>
  <Words>149</Words>
  <Application>Microsoft Office PowerPoint</Application>
  <PresentationFormat>Widescreen</PresentationFormat>
  <Paragraphs>50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Academic Advisor (A-Square)</vt:lpstr>
      <vt:lpstr>Main page</vt:lpstr>
      <vt:lpstr>Functions Achieved</vt:lpstr>
      <vt:lpstr>Function Achieved</vt:lpstr>
      <vt:lpstr>In progress </vt:lpstr>
    </vt:vector>
  </TitlesOfParts>
  <Company>HKUST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Academic Advisor (A-Square)</dc:title>
  <dc:creator>HSIEH Man Yee</dc:creator>
  <cp:lastModifiedBy>SZETO Sai Kit</cp:lastModifiedBy>
  <cp:revision>14</cp:revision>
  <dcterms:created xsi:type="dcterms:W3CDTF">2014-04-07T15:49:00Z</dcterms:created>
  <dcterms:modified xsi:type="dcterms:W3CDTF">2014-04-07T20:18:45Z</dcterms:modified>
</cp:coreProperties>
</file>

<file path=docProps/thumbnail.jpeg>
</file>